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1EABA-725B-48C5-BC37-2997273E804E}" v="4" dt="2022-06-06T01:07:26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89700-4E14-41EA-8946-B1594F6C3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99E69-4014-414B-BADC-12A13F5E4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A73F8-F8BC-46E1-966C-2CB37D38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D95AB-269A-48C9-B2E2-DA8F0DA89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86E78-8014-47BA-8659-60BAC904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22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620F-EA85-4E27-A2EC-012CE527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0FC77-4540-4114-B8BB-1B14C334B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C44BF-C59C-4B51-B5AC-3202A8B3D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E0ED8-DF0C-4E22-A34C-2269800F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2533-5BA7-476A-91C7-59486273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42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F26F1-DA47-4AB7-A6E0-1143146F3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3C3CE-64C3-47B5-B3BE-EBCEE4C5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2B777-156B-4AD6-B72B-58A344A9D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D47B-3FA6-4BB2-86ED-7BF8EAEB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5DB92-BC57-4F6C-937C-CFABB86F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33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D946-FD54-4E8F-97D0-B40C096F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424D6-BD62-4654-B311-50853B3A8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39FF8-9B8D-4358-ABB4-295EDD7F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C58C2-350A-4E31-814A-5750C39E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FFCD2-6ECF-40F8-9539-069566E9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09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4D81-C638-4DFB-BAB4-B88BCF4A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0A9B5-2FDF-4236-B174-FA95038A5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B7AFA-2FAB-4296-A50E-0AA1AE21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18D5D-5556-46E8-8C65-9E04B63D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D5D14-F16C-4EEF-8D99-A96E385D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85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D30D-B4C3-42E6-9F9D-E1B45C83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F63C5-5638-45CC-92D8-FFC9B89C2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01380-1CE0-4830-A450-5BD2CC7E9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44DE2-B384-4ABE-B9C8-0B85589C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73B2E-9077-4378-B1EA-F53AB845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98B62-DE89-4E6A-9654-631F9BCF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70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0C15-66CD-4131-8EF0-46608C5E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99140-4529-40C6-9D5C-D6812D816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E86D9-1E2B-4FA9-B333-BF39BF26E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00B19-CF8C-46EA-9007-184B7D738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FC81F-BE67-49BC-8A5A-F68AC9FBF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0441F-C896-46F3-90A7-B953D5F8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A92BF-EDE9-4D9C-8E40-6E5D7CCE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296FB6-1B82-4660-8B36-F8AF577D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07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70349-F574-4603-A310-ED58A7C4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8664D-229F-4B54-9CDE-0E633240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66B6A-A3C4-4271-A0DA-AD9ED425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B5754-6F0A-481F-B9E4-938FBE15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52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D6B34-38CA-492F-B17E-BB4E2B4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9179C-9FBB-4D1B-8BDD-0A547E46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B3CE-8AA2-45D6-8E53-F01B3B6A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59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9139F-1DAE-4C72-B88F-B96A64A9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81B9D-2092-416A-8FA9-015CF6DC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31326-DEE2-4BB0-A5E5-1DD7E7C6B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71516-7689-4EB5-B3FD-2C081DB8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D0BD2-54DA-4281-AA7A-EE3A722B4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B7EDA-98C7-4E90-B413-321D1231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409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0F69-AA8B-4AC8-A7EC-5647A8CA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01359-B69D-453E-BB69-419B9172E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0A188-88AC-4F88-BB34-B713632DB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5863F-522E-4D65-AC2D-1B32AD13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3324B-B7B2-4430-ACF7-4F3E5E96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305E8-D1FF-4DFF-8E8E-2829AE9F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796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E8205-DBAA-4C89-A07D-E2C3A9625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C0A6D-2D06-4BAD-AFB6-336E639B5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55184-EE16-42F3-8800-48D0A002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70F2-DE1E-4252-81B5-F57FA5AFE0A1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9B8B6-2FC3-4829-8CB3-D3B97869F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F379-FF58-4F6E-9A69-4EF190CF5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D8304-C75E-4C3D-B2FF-38F8EB0BDA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278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E49CC9-55FD-4399-8B61-8B586FD4D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775405"/>
              </p:ext>
            </p:extLst>
          </p:nvPr>
        </p:nvGraphicFramePr>
        <p:xfrm>
          <a:off x="115907" y="1067395"/>
          <a:ext cx="11732655" cy="251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608">
                  <a:extLst>
                    <a:ext uri="{9D8B030D-6E8A-4147-A177-3AD203B41FA5}">
                      <a16:colId xmlns:a16="http://schemas.microsoft.com/office/drawing/2014/main" val="1101405787"/>
                    </a:ext>
                  </a:extLst>
                </a:gridCol>
                <a:gridCol w="3438660">
                  <a:extLst>
                    <a:ext uri="{9D8B030D-6E8A-4147-A177-3AD203B41FA5}">
                      <a16:colId xmlns:a16="http://schemas.microsoft.com/office/drawing/2014/main" val="2562433260"/>
                    </a:ext>
                  </a:extLst>
                </a:gridCol>
                <a:gridCol w="3361387">
                  <a:extLst>
                    <a:ext uri="{9D8B030D-6E8A-4147-A177-3AD203B41FA5}">
                      <a16:colId xmlns:a16="http://schemas.microsoft.com/office/drawing/2014/main" val="3903499737"/>
                    </a:ext>
                  </a:extLst>
                </a:gridCol>
              </a:tblGrid>
              <a:tr h="96750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Full Convention Registration (Both Days)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dirty="0"/>
                        <a:t>AIFST MEMBER EARLY BIRD</a:t>
                      </a:r>
                      <a:br>
                        <a:rPr lang="en-AU" dirty="0"/>
                      </a:br>
                      <a:r>
                        <a:rPr lang="en-AU" dirty="0"/>
                        <a:t>Closes 20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AIFST MEMBER FULL RATE</a:t>
                      </a:r>
                      <a:br>
                        <a:rPr lang="en-AU" dirty="0"/>
                      </a:br>
                      <a:r>
                        <a:rPr lang="en-AU" dirty="0"/>
                        <a:t>From 21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74108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Full Convention Registration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dirty="0"/>
                        <a:t>$805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$1,005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4586169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Student/Graduate Registration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dirty="0"/>
                        <a:t>$225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$285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0202994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Shared Registration (Full Registration)**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dirty="0"/>
                        <a:t>$955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$1,155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9284391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Company/Group Registration (Full Registration)***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dirty="0"/>
                        <a:t>$3,220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$4,020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57998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D589E7-21CB-4AFB-B7A3-172F8193D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65668"/>
              </p:ext>
            </p:extLst>
          </p:nvPr>
        </p:nvGraphicFramePr>
        <p:xfrm>
          <a:off x="115907" y="4263089"/>
          <a:ext cx="11732655" cy="251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608">
                  <a:extLst>
                    <a:ext uri="{9D8B030D-6E8A-4147-A177-3AD203B41FA5}">
                      <a16:colId xmlns:a16="http://schemas.microsoft.com/office/drawing/2014/main" val="1101405787"/>
                    </a:ext>
                  </a:extLst>
                </a:gridCol>
                <a:gridCol w="3438660">
                  <a:extLst>
                    <a:ext uri="{9D8B030D-6E8A-4147-A177-3AD203B41FA5}">
                      <a16:colId xmlns:a16="http://schemas.microsoft.com/office/drawing/2014/main" val="2562433260"/>
                    </a:ext>
                  </a:extLst>
                </a:gridCol>
                <a:gridCol w="3361387">
                  <a:extLst>
                    <a:ext uri="{9D8B030D-6E8A-4147-A177-3AD203B41FA5}">
                      <a16:colId xmlns:a16="http://schemas.microsoft.com/office/drawing/2014/main" val="3903499737"/>
                    </a:ext>
                  </a:extLst>
                </a:gridCol>
              </a:tblGrid>
              <a:tr h="96750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Full Convention Registration (Both Days)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NON-MEMBER EARLY BIRD</a:t>
                      </a:r>
                      <a:br>
                        <a:rPr lang="en-AU" dirty="0"/>
                      </a:br>
                      <a:r>
                        <a:rPr lang="en-AU" dirty="0"/>
                        <a:t> Closes 20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NON-MEMBER FULL RATE</a:t>
                      </a:r>
                      <a:br>
                        <a:rPr lang="en-AU" dirty="0"/>
                      </a:br>
                      <a:r>
                        <a:rPr lang="en-AU" dirty="0"/>
                        <a:t>From 21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74108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Full Convention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$1,130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$1,410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86169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Student/Graduate Registration*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202994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Shared Registration (Full Registration)**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$1,270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$1,560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284391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Company/Group Registration (Full Registration)***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$4,520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$5,640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7998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589D33-D47D-4C0F-AF0D-E6C0A2261A8C}"/>
              </a:ext>
            </a:extLst>
          </p:cNvPr>
          <p:cNvSpPr txBox="1"/>
          <p:nvPr/>
        </p:nvSpPr>
        <p:spPr>
          <a:xfrm>
            <a:off x="3758469" y="366936"/>
            <a:ext cx="4675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/>
              <a:t>FULL CONVENTION REGO 23 &amp; 24 August 2022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C2FB1E-7089-4A44-8E0F-4D9B6B6407B8}"/>
              </a:ext>
            </a:extLst>
          </p:cNvPr>
          <p:cNvSpPr txBox="1"/>
          <p:nvPr/>
        </p:nvSpPr>
        <p:spPr>
          <a:xfrm>
            <a:off x="115907" y="624833"/>
            <a:ext cx="1179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MEMBERS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54AF81-7626-4310-8B01-C4407B60BE87}"/>
              </a:ext>
            </a:extLst>
          </p:cNvPr>
          <p:cNvSpPr txBox="1"/>
          <p:nvPr/>
        </p:nvSpPr>
        <p:spPr>
          <a:xfrm>
            <a:off x="158707" y="3809566"/>
            <a:ext cx="171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NON-MEMBERS</a:t>
            </a:r>
          </a:p>
        </p:txBody>
      </p:sp>
    </p:spTree>
    <p:extLst>
      <p:ext uri="{BB962C8B-B14F-4D97-AF65-F5344CB8AC3E}">
        <p14:creationId xmlns:p14="http://schemas.microsoft.com/office/powerpoint/2010/main" val="350828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E49CC9-55FD-4399-8B61-8B586FD4D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95950"/>
              </p:ext>
            </p:extLst>
          </p:nvPr>
        </p:nvGraphicFramePr>
        <p:xfrm>
          <a:off x="115907" y="1067395"/>
          <a:ext cx="11732655" cy="212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608">
                  <a:extLst>
                    <a:ext uri="{9D8B030D-6E8A-4147-A177-3AD203B41FA5}">
                      <a16:colId xmlns:a16="http://schemas.microsoft.com/office/drawing/2014/main" val="1101405787"/>
                    </a:ext>
                  </a:extLst>
                </a:gridCol>
                <a:gridCol w="3438660">
                  <a:extLst>
                    <a:ext uri="{9D8B030D-6E8A-4147-A177-3AD203B41FA5}">
                      <a16:colId xmlns:a16="http://schemas.microsoft.com/office/drawing/2014/main" val="2562433260"/>
                    </a:ext>
                  </a:extLst>
                </a:gridCol>
                <a:gridCol w="3361387">
                  <a:extLst>
                    <a:ext uri="{9D8B030D-6E8A-4147-A177-3AD203B41FA5}">
                      <a16:colId xmlns:a16="http://schemas.microsoft.com/office/drawing/2014/main" val="3903499737"/>
                    </a:ext>
                  </a:extLst>
                </a:gridCol>
              </a:tblGrid>
              <a:tr h="96750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Day 1 only Convention Registration – </a:t>
                      </a:r>
                      <a:br>
                        <a:rPr lang="en-AU" dirty="0"/>
                      </a:br>
                      <a:r>
                        <a:rPr lang="en-AU" b="1" dirty="0"/>
                        <a:t>Tuesday, 23 August 2022 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AIFST MEMBER EARLY BIRD</a:t>
                      </a:r>
                      <a:br>
                        <a:rPr lang="en-AU" dirty="0"/>
                      </a:br>
                      <a:r>
                        <a:rPr lang="en-AU" dirty="0"/>
                        <a:t>Closes 20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AIFST MEMBER FULL RATE</a:t>
                      </a:r>
                      <a:br>
                        <a:rPr lang="en-AU" dirty="0"/>
                      </a:br>
                      <a:r>
                        <a:rPr lang="en-AU" dirty="0"/>
                        <a:t>From 21 June 2022</a:t>
                      </a:r>
                    </a:p>
                    <a:p>
                      <a:pPr algn="ctr"/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74108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One-Day Convention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86169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Student/Graduate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202994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Company/Group Registration (Full Registration)***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$2,540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2843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D589E7-21CB-4AFB-B7A3-172F8193D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78489"/>
              </p:ext>
            </p:extLst>
          </p:nvPr>
        </p:nvGraphicFramePr>
        <p:xfrm>
          <a:off x="115908" y="4098702"/>
          <a:ext cx="11732655" cy="212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608">
                  <a:extLst>
                    <a:ext uri="{9D8B030D-6E8A-4147-A177-3AD203B41FA5}">
                      <a16:colId xmlns:a16="http://schemas.microsoft.com/office/drawing/2014/main" val="1101405787"/>
                    </a:ext>
                  </a:extLst>
                </a:gridCol>
                <a:gridCol w="3438660">
                  <a:extLst>
                    <a:ext uri="{9D8B030D-6E8A-4147-A177-3AD203B41FA5}">
                      <a16:colId xmlns:a16="http://schemas.microsoft.com/office/drawing/2014/main" val="2562433260"/>
                    </a:ext>
                  </a:extLst>
                </a:gridCol>
                <a:gridCol w="3361387">
                  <a:extLst>
                    <a:ext uri="{9D8B030D-6E8A-4147-A177-3AD203B41FA5}">
                      <a16:colId xmlns:a16="http://schemas.microsoft.com/office/drawing/2014/main" val="3903499737"/>
                    </a:ext>
                  </a:extLst>
                </a:gridCol>
              </a:tblGrid>
              <a:tr h="96750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Day 1 only Convention Registration – </a:t>
                      </a:r>
                      <a:br>
                        <a:rPr lang="en-AU" dirty="0"/>
                      </a:br>
                      <a:r>
                        <a:rPr lang="en-AU" b="1" dirty="0"/>
                        <a:t>Tuesday, 23 August 2022 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NON-MEMBER EARLY BIRD</a:t>
                      </a:r>
                      <a:br>
                        <a:rPr lang="en-AU" dirty="0"/>
                      </a:br>
                      <a:r>
                        <a:rPr lang="en-AU" dirty="0"/>
                        <a:t>Closes 20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NON-MEMBER FULL RATE</a:t>
                      </a:r>
                      <a:br>
                        <a:rPr lang="en-AU" dirty="0"/>
                      </a:br>
                      <a:r>
                        <a:rPr lang="en-AU" dirty="0"/>
                        <a:t>From 21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74108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One-Day Convention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86169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Student/Graduate Registration*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202994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Company/Group Registration (Full Registration)***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$2,540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$3,120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2843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589D33-D47D-4C0F-AF0D-E6C0A2261A8C}"/>
              </a:ext>
            </a:extLst>
          </p:cNvPr>
          <p:cNvSpPr txBox="1"/>
          <p:nvPr/>
        </p:nvSpPr>
        <p:spPr>
          <a:xfrm>
            <a:off x="4082516" y="373487"/>
            <a:ext cx="384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/>
              <a:t>DAY 1 REGO: Tuesday, 23 August 2022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DF962-6452-484B-8A58-B56CABFB2D48}"/>
              </a:ext>
            </a:extLst>
          </p:cNvPr>
          <p:cNvSpPr txBox="1"/>
          <p:nvPr/>
        </p:nvSpPr>
        <p:spPr>
          <a:xfrm>
            <a:off x="115907" y="720441"/>
            <a:ext cx="119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cs typeface="Calibri"/>
              </a:rPr>
              <a:t>MEMBERS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768A7-038E-4BB8-839F-D0E44ABB56BF}"/>
              </a:ext>
            </a:extLst>
          </p:cNvPr>
          <p:cNvSpPr txBox="1"/>
          <p:nvPr/>
        </p:nvSpPr>
        <p:spPr>
          <a:xfrm>
            <a:off x="115907" y="3729370"/>
            <a:ext cx="2857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cs typeface="Calibri"/>
              </a:rPr>
              <a:t>NON-MEMBERS</a:t>
            </a:r>
          </a:p>
        </p:txBody>
      </p:sp>
    </p:spTree>
    <p:extLst>
      <p:ext uri="{BB962C8B-B14F-4D97-AF65-F5344CB8AC3E}">
        <p14:creationId xmlns:p14="http://schemas.microsoft.com/office/powerpoint/2010/main" val="7335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E49CC9-55FD-4399-8B61-8B586FD4D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54927"/>
              </p:ext>
            </p:extLst>
          </p:nvPr>
        </p:nvGraphicFramePr>
        <p:xfrm>
          <a:off x="115907" y="1067395"/>
          <a:ext cx="11732655" cy="212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608">
                  <a:extLst>
                    <a:ext uri="{9D8B030D-6E8A-4147-A177-3AD203B41FA5}">
                      <a16:colId xmlns:a16="http://schemas.microsoft.com/office/drawing/2014/main" val="1101405787"/>
                    </a:ext>
                  </a:extLst>
                </a:gridCol>
                <a:gridCol w="3438660">
                  <a:extLst>
                    <a:ext uri="{9D8B030D-6E8A-4147-A177-3AD203B41FA5}">
                      <a16:colId xmlns:a16="http://schemas.microsoft.com/office/drawing/2014/main" val="2562433260"/>
                    </a:ext>
                  </a:extLst>
                </a:gridCol>
                <a:gridCol w="3361387">
                  <a:extLst>
                    <a:ext uri="{9D8B030D-6E8A-4147-A177-3AD203B41FA5}">
                      <a16:colId xmlns:a16="http://schemas.microsoft.com/office/drawing/2014/main" val="3903499737"/>
                    </a:ext>
                  </a:extLst>
                </a:gridCol>
              </a:tblGrid>
              <a:tr h="96750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Day 2 only Convention Registration – </a:t>
                      </a:r>
                      <a:br>
                        <a:rPr lang="en-AU" dirty="0"/>
                      </a:br>
                      <a:r>
                        <a:rPr lang="en-AU" b="1" dirty="0"/>
                        <a:t>Wednesday, 24 August 2022 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AIFST MEMBER EARLY BIRD</a:t>
                      </a:r>
                      <a:br>
                        <a:rPr lang="en-AU" dirty="0"/>
                      </a:br>
                      <a:r>
                        <a:rPr lang="en-AU" dirty="0"/>
                        <a:t>Closes 20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AIFST MEMBER FULL RATE</a:t>
                      </a:r>
                      <a:br>
                        <a:rPr lang="en-AU" dirty="0"/>
                      </a:br>
                      <a:r>
                        <a:rPr lang="en-AU" dirty="0"/>
                        <a:t>From 21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74108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One-Day Convention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86169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Student/Graduate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202994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Company/Group Registration (Full Registration)***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$1,760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2843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D589E7-21CB-4AFB-B7A3-172F8193D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86456"/>
              </p:ext>
            </p:extLst>
          </p:nvPr>
        </p:nvGraphicFramePr>
        <p:xfrm>
          <a:off x="115908" y="4098702"/>
          <a:ext cx="11732655" cy="212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608">
                  <a:extLst>
                    <a:ext uri="{9D8B030D-6E8A-4147-A177-3AD203B41FA5}">
                      <a16:colId xmlns:a16="http://schemas.microsoft.com/office/drawing/2014/main" val="1101405787"/>
                    </a:ext>
                  </a:extLst>
                </a:gridCol>
                <a:gridCol w="3438660">
                  <a:extLst>
                    <a:ext uri="{9D8B030D-6E8A-4147-A177-3AD203B41FA5}">
                      <a16:colId xmlns:a16="http://schemas.microsoft.com/office/drawing/2014/main" val="2562433260"/>
                    </a:ext>
                  </a:extLst>
                </a:gridCol>
                <a:gridCol w="3361387">
                  <a:extLst>
                    <a:ext uri="{9D8B030D-6E8A-4147-A177-3AD203B41FA5}">
                      <a16:colId xmlns:a16="http://schemas.microsoft.com/office/drawing/2014/main" val="3903499737"/>
                    </a:ext>
                  </a:extLst>
                </a:gridCol>
              </a:tblGrid>
              <a:tr h="967506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Day 2 only Convention Registration – </a:t>
                      </a:r>
                      <a:br>
                        <a:rPr lang="en-AU" dirty="0"/>
                      </a:br>
                      <a:r>
                        <a:rPr lang="en-AU" b="1" dirty="0"/>
                        <a:t>Wednesday, 24 August 2022 </a:t>
                      </a:r>
                      <a:endParaRPr lang="en-A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NON-MEMBER EARLY BIRD</a:t>
                      </a:r>
                      <a:br>
                        <a:rPr lang="en-AU" dirty="0"/>
                      </a:br>
                      <a:r>
                        <a:rPr lang="en-AU" dirty="0"/>
                        <a:t>Closes 20 June 2022</a:t>
                      </a:r>
                    </a:p>
                    <a:p>
                      <a:pPr algn="ctr"/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NON-MEMBER FULL RATE</a:t>
                      </a:r>
                      <a:br>
                        <a:rPr lang="en-AU" dirty="0"/>
                      </a:br>
                      <a:r>
                        <a:rPr lang="en-AU" dirty="0"/>
                        <a:t>From 21 June 2022</a:t>
                      </a:r>
                      <a:br>
                        <a:rPr lang="en-AU" dirty="0"/>
                      </a:br>
                      <a:r>
                        <a:rPr lang="en-AU" dirty="0"/>
                        <a:t>($AU Includes GST)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74108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One-Day Convention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86169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Student/Graduate Registration*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202994"/>
                  </a:ext>
                </a:extLst>
              </a:tr>
              <a:tr h="387002">
                <a:tc>
                  <a:txBody>
                    <a:bodyPr/>
                    <a:lstStyle/>
                    <a:p>
                      <a:r>
                        <a:rPr lang="en-AU" dirty="0"/>
                        <a:t>Company/Group Registration (Full Registration)***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$2,320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$2,900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2843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589D33-D47D-4C0F-AF0D-E6C0A2261A8C}"/>
              </a:ext>
            </a:extLst>
          </p:cNvPr>
          <p:cNvSpPr txBox="1"/>
          <p:nvPr/>
        </p:nvSpPr>
        <p:spPr>
          <a:xfrm>
            <a:off x="3904838" y="373487"/>
            <a:ext cx="418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/>
              <a:t>DAY 2 REGO: Wednesday, 24 August 2022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96039-63D5-4739-84A3-FE22BFF904EC}"/>
              </a:ext>
            </a:extLst>
          </p:cNvPr>
          <p:cNvSpPr txBox="1"/>
          <p:nvPr/>
        </p:nvSpPr>
        <p:spPr>
          <a:xfrm>
            <a:off x="115907" y="647980"/>
            <a:ext cx="1689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cs typeface="Calibri"/>
              </a:rPr>
              <a:t>MEMBERS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3D876-B04C-4E20-8850-12B31063DC5C}"/>
              </a:ext>
            </a:extLst>
          </p:cNvPr>
          <p:cNvSpPr txBox="1"/>
          <p:nvPr/>
        </p:nvSpPr>
        <p:spPr>
          <a:xfrm>
            <a:off x="115906" y="3729370"/>
            <a:ext cx="2106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cs typeface="Calibri"/>
              </a:rPr>
              <a:t>NON-MEMBERS</a:t>
            </a:r>
          </a:p>
        </p:txBody>
      </p:sp>
    </p:spTree>
    <p:extLst>
      <p:ext uri="{BB962C8B-B14F-4D97-AF65-F5344CB8AC3E}">
        <p14:creationId xmlns:p14="http://schemas.microsoft.com/office/powerpoint/2010/main" val="333217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1A925F5AD81459051459477008CFF" ma:contentTypeVersion="16" ma:contentTypeDescription="Create a new document." ma:contentTypeScope="" ma:versionID="8fc0b0d310701536b95ae126da6208fa">
  <xsd:schema xmlns:xsd="http://www.w3.org/2001/XMLSchema" xmlns:xs="http://www.w3.org/2001/XMLSchema" xmlns:p="http://schemas.microsoft.com/office/2006/metadata/properties" xmlns:ns2="e8c80007-0941-474f-bab5-10b1dc3c64aa" xmlns:ns3="e2bdb2a8-3f0f-472c-9721-2980f9cf3d1e" targetNamespace="http://schemas.microsoft.com/office/2006/metadata/properties" ma:root="true" ma:fieldsID="848b25df5d573fea3f7c6168ab39fe9a" ns2:_="" ns3:_="">
    <xsd:import namespace="e8c80007-0941-474f-bab5-10b1dc3c64aa"/>
    <xsd:import namespace="e2bdb2a8-3f0f-472c-9721-2980f9cf3d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80007-0941-474f-bab5-10b1dc3c64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da3fd27-934d-4ba5-ab7c-cdbc30ee7d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db2a8-3f0f-472c-9721-2980f9cf3d1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a51a568-1ca8-4d3e-adc0-04cb417ef6df}" ma:internalName="TaxCatchAll" ma:showField="CatchAllData" ma:web="e2bdb2a8-3f0f-472c-9721-2980f9cf3d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bdb2a8-3f0f-472c-9721-2980f9cf3d1e" xsi:nil="true"/>
    <lcf76f155ced4ddcb4097134ff3c332f xmlns="e8c80007-0941-474f-bab5-10b1dc3c64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4FC834C-8210-49DB-9CE3-2939278C47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72834-22C7-4F9C-8464-7FEEEFD6CE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80007-0941-474f-bab5-10b1dc3c64aa"/>
    <ds:schemaRef ds:uri="e2bdb2a8-3f0f-472c-9721-2980f9cf3d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5686F0-A957-4445-8F47-4667F78ACC8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2bdb2a8-3f0f-472c-9721-2980f9cf3d1e"/>
    <ds:schemaRef ds:uri="e8c80007-0941-474f-bab5-10b1dc3c64aa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452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McElligott</dc:creator>
  <cp:lastModifiedBy>Carilee Hicks</cp:lastModifiedBy>
  <cp:revision>13</cp:revision>
  <dcterms:created xsi:type="dcterms:W3CDTF">2019-03-25T00:26:21Z</dcterms:created>
  <dcterms:modified xsi:type="dcterms:W3CDTF">2022-06-06T01:09:35Z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0x0101006D41A925F5AD81459051459477008CFF</vt:lpwstr>
  </property>
  <property fmtid="{D5CDD505-2E9C-101B-9397-08002B2CF9AE}" pid="3" name="AuthorIds_UIVersion_512">
    <vt:lpwstr>33</vt:lpwstr>
  </property>
</Properties>
</file>