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60"/>
    <p:restoredTop sz="86395"/>
  </p:normalViewPr>
  <p:slideViewPr>
    <p:cSldViewPr snapToGrid="0" snapToObjects="1">
      <p:cViewPr varScale="1">
        <p:scale>
          <a:sx n="71" d="100"/>
          <a:sy n="71" d="100"/>
        </p:scale>
        <p:origin x="24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7A42-5EC2-B143-8E69-45C62C60E1C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B05A-51E3-454B-87BA-826DE941F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8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0B05A-51E3-454B-87BA-826DE941F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0A56-C9D7-234B-85F6-1658CDAF9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CA4AC-517C-AC45-AB09-CB2B22BC6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06B9-ECDB-AA42-9FA2-0FA67059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E66B-C831-0D43-A968-F08D6E03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E5A8-783E-3D41-B2B9-1FE7B33C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6A5B-6522-C748-9F2F-D3E937A2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DDE28-8143-E542-BABB-553F505D7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B7D9-963A-6E4E-9157-66BEB769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AE13-946C-CD42-A6FA-8C8E3A86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0AE6-F472-D843-9AC5-BD3FAED1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9E00E-8BFB-5543-8449-A3D67A4D0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13449-DE1B-E047-8B96-D50CFA3E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C6CB-66D2-B747-A344-63AE116F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60E7-0885-BC46-8BDD-9A9DFF02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CE23-E59F-C140-B2FC-73CF9AE1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rgbClr val="00B0F0"/>
            </a:gs>
            <a:gs pos="58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6C4B-3706-DF41-9BA2-DB212DD5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CF97-AC3F-3944-8CB6-4F9968D5B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7AF9E-1000-6144-8633-9C0BFD8F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5DA8-1E85-0E45-A96B-9A05C3BD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CB88-B452-FA4B-81F8-D7BC6DF6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1EE40-ADC3-40C8-AE32-CEB25E237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59" y="307059"/>
            <a:ext cx="2304490" cy="5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EA4F-3DC5-8A44-B2B0-3E859C45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128E-CB56-CC4D-BB2C-E6A450919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E04E-C99F-0640-92C0-1937BF89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ABAAF-6B15-8A44-A8AE-22D3026B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5A83-B519-3D4E-B71D-001E06D9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6134-6E02-914C-80CE-F1A9414D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82F3-77C8-DF42-BF17-D8B050393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FD52-A051-2A4D-AA4F-22458D46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FBDD2-CBDB-C844-BF2D-8F709386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0A0D0-0657-4C4A-ADF7-B30E6ED5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BD7C-80CD-1349-9E7D-03F708BC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15BA-424D-3149-A604-39C9D411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3FDBD-5510-CB4D-B351-65AEA3EC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5D826-B51B-F544-858E-30CC1CE0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D6E1-B512-1B4A-972D-D98E2E79D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B1A8C-FC18-AB47-863B-F81FE7253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1AB46-421B-1E43-82F6-CDC8FFD2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950E1-F929-6842-999D-857FAC2C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C6E0C-376C-3B43-B544-EB51620A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F050-4ECD-BA47-A60E-C77754EC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93969-0C0D-3248-A268-13EF2A32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53897-726A-904A-9547-014B609B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C134B-9216-A842-AB22-65CB3AF0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12DED-A78A-6643-8E3B-72040518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F35E-4A47-7C42-949A-BF3FD953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37A2-1C74-0C4D-8502-26DFF2BA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17C-6BD4-8E44-9D30-10DBA953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A596-07F9-3749-8A6B-B592A0B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5E676-0D82-EE44-AD82-4984FF18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B93AB-F28F-DA45-922C-93A69566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DF6E4-D1B0-B744-8C3A-90B1921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3FB1-37A3-8545-80A0-0BD209DC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FC6D-8B7D-AC4C-A65D-99487B4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35C15-DAFE-4F40-8471-AFB87F53C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0DCA8-6904-C544-8863-BC28B862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DA1B6-77D0-5844-8C7A-00894BF2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819AD-71BD-4D4D-BAB2-3DA8F97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7741-376F-DA44-9680-1C70B30D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25055-AE55-B84F-8B99-9CE919E8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FED36-A520-BE43-B932-11F5496A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3537-255B-0D41-9BDE-8B3CF66E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ED73-1F6C-D64D-A15D-398FFDE0A8E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AB59-2D00-B74C-A5F6-82B439C2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0CE7C-2CB9-684E-B5E9-807A1FE99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976D-8C95-0E4A-B5DC-3446AA32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C8B25-EEC2-4FE9-87A8-8C936BFB7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7" r="6595" b="22764"/>
          <a:stretch/>
        </p:blipFill>
        <p:spPr bwMode="auto">
          <a:xfrm>
            <a:off x="6813177" y="741689"/>
            <a:ext cx="5378823" cy="6116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A2CDB-36D6-0B44-A116-3F96C051D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Science</a:t>
            </a:r>
            <a:r>
              <a:rPr lang="en-US" baseline="0"/>
              <a:t> Communication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E74E5-E47E-ED4E-9D2C-0BF79589D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Making</a:t>
            </a:r>
            <a:r>
              <a:rPr lang="en-US" baseline="0"/>
              <a:t> your poster successful</a:t>
            </a:r>
            <a:endParaRPr lang="en-US" baseline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71D1EA-18BF-4B2A-A26B-7DC52DD1E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59" y="307059"/>
            <a:ext cx="2304490" cy="5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E57A-6A40-8C4D-9A5D-EFC6222B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B8F2-9034-CB4E-B42C-739E08CA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057"/>
            <a:ext cx="10515600" cy="4351338"/>
          </a:xfrm>
        </p:spPr>
        <p:txBody>
          <a:bodyPr>
            <a:noAutofit/>
          </a:bodyPr>
          <a:lstStyle/>
          <a:p>
            <a:pPr marL="0" indent="0" rtl="0" eaLnBrk="1" latinLnBrk="0" hangingPunct="1">
              <a:spcBef>
                <a:spcPts val="600"/>
              </a:spcBef>
              <a:buNone/>
            </a:pP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lot of good information about posters on the web.  Here are a few</a:t>
            </a:r>
          </a:p>
          <a:p>
            <a:pPr marL="0" indent="0" rtl="0" eaLnBrk="1" latinLnBrk="0" hangingPunct="1">
              <a:spcBef>
                <a:spcPts val="600"/>
              </a:spcBef>
              <a:buNone/>
            </a:pPr>
            <a:endParaRPr lang="en-AU" sz="200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hlinkClick r:id="rId3"/>
              </a:rPr>
              <a:t>https://guides.nyu.edu/posters</a:t>
            </a:r>
            <a:r>
              <a:rPr lang="en-AU" sz="2000" dirty="0"/>
              <a:t> </a:t>
            </a: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(very good, especially if you follow the links). </a:t>
            </a:r>
          </a:p>
          <a:p>
            <a:pPr marL="0" indent="0">
              <a:spcBef>
                <a:spcPts val="600"/>
              </a:spcBef>
              <a:buNone/>
            </a:pPr>
            <a:endParaRPr lang="en-AU" sz="200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hlinkClick r:id="rId3"/>
              </a:rPr>
              <a:t>https://ugs.utexas.edu/our/poster</a:t>
            </a:r>
            <a:r>
              <a:rPr lang="en-AU" sz="2000" dirty="0"/>
              <a:t> </a:t>
            </a: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(thorough)</a:t>
            </a:r>
          </a:p>
          <a:p>
            <a:pPr marL="0" indent="0">
              <a:spcBef>
                <a:spcPts val="600"/>
              </a:spcBef>
              <a:buNone/>
            </a:pPr>
            <a:endParaRPr lang="en-AU" sz="200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hlinkClick r:id="rId3"/>
              </a:rPr>
              <a:t>https://www.adelaide.edu.au/writingcentre/sites/default/files/docs/learningguide-academicposters.pdf</a:t>
            </a:r>
            <a:r>
              <a:rPr lang="en-AU" sz="2000" dirty="0"/>
              <a:t> </a:t>
            </a: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(great recommendations on presentation)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hlinkClick r:id="rId3"/>
              </a:rPr>
              <a:t> https://services.unimelb.edu.au/__data/assets/pdf_file/0007/470059/Academic_posters_Update_051112.pdf</a:t>
            </a:r>
            <a:r>
              <a:rPr lang="en-AU" sz="2000" dirty="0"/>
              <a:t> </a:t>
            </a: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(succinct, good information but some key points not highlighted)</a:t>
            </a:r>
            <a:endParaRPr lang="en-AU" sz="2000" dirty="0">
              <a:effectLst/>
            </a:endParaRPr>
          </a:p>
          <a:p>
            <a:pPr marL="0" indent="0" rtl="0" eaLnBrk="1" latinLnBrk="0" hangingPunct="1">
              <a:spcBef>
                <a:spcPts val="600"/>
              </a:spcBef>
              <a:buNone/>
            </a:pPr>
            <a:endParaRPr lang="en-AU" sz="2000" dirty="0">
              <a:effectLst/>
            </a:endParaRPr>
          </a:p>
          <a:p>
            <a:pPr marL="0" indent="0" rtl="0" eaLnBrk="1" latinLnBrk="0" hangingPunct="1">
              <a:spcBef>
                <a:spcPts val="600"/>
              </a:spcBef>
              <a:buNone/>
            </a:pP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also many examples </a:t>
            </a:r>
            <a:r>
              <a:rPr lang="en-AU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posters, </a:t>
            </a:r>
            <a:r>
              <a:rPr lang="en-A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 of which do not follow these guidelines.  Review why they don’t work, then check your poster again.</a:t>
            </a:r>
            <a:endParaRPr lang="en-AU" sz="2000" dirty="0">
              <a:effectLst/>
            </a:endParaRP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93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C99F-7E5D-334F-883F-ABD98B50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34"/>
            <a:ext cx="10515600" cy="1325563"/>
          </a:xfrm>
        </p:spPr>
        <p:txBody>
          <a:bodyPr/>
          <a:lstStyle/>
          <a:p>
            <a:r>
              <a:rPr lang="en-US" dirty="0"/>
              <a:t>Why Science</a:t>
            </a:r>
            <a:r>
              <a:rPr lang="en-US" baseline="0" dirty="0"/>
              <a:t> Communication is Important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961F-950F-ED4C-8867-979BEE66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134"/>
            <a:ext cx="10515600" cy="4351338"/>
          </a:xfrm>
        </p:spPr>
        <p:txBody>
          <a:bodyPr/>
          <a:lstStyle/>
          <a:p>
            <a:r>
              <a:rPr lang="en-US" dirty="0"/>
              <a:t>Facts</a:t>
            </a:r>
            <a:r>
              <a:rPr lang="en-US" baseline="0" dirty="0"/>
              <a:t> in a world of ‘alternative facts’</a:t>
            </a:r>
          </a:p>
          <a:p>
            <a:r>
              <a:rPr lang="en-US" baseline="0" dirty="0"/>
              <a:t>Communicating your findings</a:t>
            </a:r>
          </a:p>
          <a:p>
            <a:r>
              <a:rPr lang="en-US" dirty="0"/>
              <a:t>Progressing and promoting new research</a:t>
            </a:r>
            <a:endParaRPr lang="en-US" baseline="0" dirty="0"/>
          </a:p>
          <a:p>
            <a:r>
              <a:rPr lang="en-US" baseline="0" dirty="0"/>
              <a:t>Raising issues</a:t>
            </a:r>
          </a:p>
          <a:p>
            <a:r>
              <a:rPr lang="en-US" baseline="0" dirty="0"/>
              <a:t>Demonstrating your skills</a:t>
            </a:r>
          </a:p>
          <a:p>
            <a:r>
              <a:rPr lang="en-US" baseline="0" dirty="0"/>
              <a:t>Attracting interest/funding/employment</a:t>
            </a:r>
          </a:p>
          <a:p>
            <a:r>
              <a:rPr lang="en-US" baseline="0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32953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1762-E095-E140-B4DE-A0E40E46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  <a:r>
              <a:rPr lang="en-US" baseline="0" dirty="0"/>
              <a:t>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A1B9-3BAB-D24D-B473-00E4A713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 you want your poster to do?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Will people stop to read about your work?</a:t>
            </a:r>
          </a:p>
          <a:p>
            <a:pPr lvl="1"/>
            <a:r>
              <a:rPr lang="en-US" sz="2800" dirty="0"/>
              <a:t>Will people</a:t>
            </a:r>
            <a:r>
              <a:rPr lang="en-US" sz="2800" baseline="0" dirty="0"/>
              <a:t> talk to you about your work?</a:t>
            </a:r>
          </a:p>
          <a:p>
            <a:pPr lvl="1"/>
            <a:r>
              <a:rPr lang="en-US" sz="2800" baseline="0" dirty="0"/>
              <a:t>Will people make</a:t>
            </a:r>
            <a:r>
              <a:rPr lang="en-US" sz="2800" dirty="0"/>
              <a:t> offers or suggestions relating to your work?</a:t>
            </a:r>
          </a:p>
          <a:p>
            <a:pPr lvl="1"/>
            <a:r>
              <a:rPr lang="en-US" sz="2800" dirty="0"/>
              <a:t>Will it attract people who will make good contacts?</a:t>
            </a:r>
          </a:p>
          <a:p>
            <a:pPr lvl="1"/>
            <a:r>
              <a:rPr lang="en-US" sz="2800" dirty="0"/>
              <a:t>Will it attract collaborators?</a:t>
            </a:r>
          </a:p>
        </p:txBody>
      </p:sp>
    </p:spTree>
    <p:extLst>
      <p:ext uri="{BB962C8B-B14F-4D97-AF65-F5344CB8AC3E}">
        <p14:creationId xmlns:p14="http://schemas.microsoft.com/office/powerpoint/2010/main" val="304499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5D4D-2929-294D-A4A2-8BF65BCE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/>
          <a:lstStyle/>
          <a:p>
            <a:r>
              <a:rPr lang="en-US" dirty="0"/>
              <a:t>Attributes of Attention-grabbing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0C61-C5DA-3342-8838-7EA407DC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6682740" cy="4351338"/>
          </a:xfrm>
        </p:spPr>
        <p:txBody>
          <a:bodyPr/>
          <a:lstStyle/>
          <a:p>
            <a:r>
              <a:rPr lang="en-US" dirty="0"/>
              <a:t>Title easily read from a distance</a:t>
            </a:r>
          </a:p>
          <a:p>
            <a:r>
              <a:rPr lang="en-US" dirty="0"/>
              <a:t>Short title indicating field of study</a:t>
            </a:r>
          </a:p>
          <a:p>
            <a:r>
              <a:rPr lang="en-US" dirty="0"/>
              <a:t>Clean layout </a:t>
            </a:r>
          </a:p>
          <a:p>
            <a:r>
              <a:rPr lang="en-US" dirty="0"/>
              <a:t>Eye-catching, but not overpowering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Relevant &amp; clear pictures/graphs/diagrams</a:t>
            </a:r>
          </a:p>
          <a:p>
            <a:r>
              <a:rPr lang="en-US" dirty="0"/>
              <a:t>Key message is obvious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63A044-A1BD-F148-B16A-58AAE008A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80" y="1819434"/>
            <a:ext cx="4579620" cy="41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DC8A-8466-5347-B402-9EC0EEC6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72B-0065-D049-B4D1-6B580D771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What was the reason</a:t>
            </a:r>
            <a:r>
              <a:rPr lang="en-US" sz="3000" baseline="0" dirty="0"/>
              <a:t> for doing the work?</a:t>
            </a:r>
          </a:p>
          <a:p>
            <a:r>
              <a:rPr lang="en-US" sz="3000" baseline="0" dirty="0"/>
              <a:t>What specifically did you aim to do?</a:t>
            </a:r>
          </a:p>
          <a:p>
            <a:r>
              <a:rPr lang="en-US" sz="3000" baseline="0" dirty="0"/>
              <a:t>Why did you tackle it this way</a:t>
            </a:r>
          </a:p>
          <a:p>
            <a:r>
              <a:rPr lang="en-US" sz="3000" baseline="0" dirty="0"/>
              <a:t>What did you find out?</a:t>
            </a:r>
          </a:p>
          <a:p>
            <a:r>
              <a:rPr lang="en-US" sz="3000" baseline="0" dirty="0"/>
              <a:t>What do you want to brag about?</a:t>
            </a:r>
          </a:p>
          <a:p>
            <a:r>
              <a:rPr lang="en-US" sz="3000" baseline="0" dirty="0"/>
              <a:t>Where to next?</a:t>
            </a:r>
          </a:p>
          <a:p>
            <a:r>
              <a:rPr lang="en-US" sz="3000" baseline="0" dirty="0"/>
              <a:t>How do you get in contact</a:t>
            </a:r>
          </a:p>
          <a:p>
            <a:r>
              <a:rPr lang="en-US" sz="3000" baseline="0" dirty="0"/>
              <a:t>Acknowledgments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These reflect the questions you’ll need to answer to gain research funding</a:t>
            </a:r>
          </a:p>
        </p:txBody>
      </p:sp>
    </p:spTree>
    <p:extLst>
      <p:ext uri="{BB962C8B-B14F-4D97-AF65-F5344CB8AC3E}">
        <p14:creationId xmlns:p14="http://schemas.microsoft.com/office/powerpoint/2010/main" val="10599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0BF6-E251-DD43-AD48-E23BEA90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</a:t>
            </a:r>
            <a:r>
              <a:rPr lang="en-US" baseline="0" dirty="0"/>
              <a:t> aim to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62F4-DE8D-EB4D-926C-A613F0BD2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Clear Objective(s)</a:t>
            </a:r>
          </a:p>
          <a:p>
            <a:pPr lvl="1"/>
            <a:r>
              <a:rPr lang="en-US" dirty="0"/>
              <a:t>Should identify what a good outcome will be.</a:t>
            </a:r>
          </a:p>
          <a:p>
            <a:pPr lvl="1"/>
            <a:r>
              <a:rPr lang="en-US" dirty="0"/>
              <a:t>Should be as specific as possible.</a:t>
            </a:r>
          </a:p>
          <a:p>
            <a:pPr marL="914400" lvl="2" indent="0">
              <a:buNone/>
            </a:pPr>
            <a:r>
              <a:rPr lang="en-US" dirty="0"/>
              <a:t>(Clear objectives allow clear evaluation of results)</a:t>
            </a:r>
          </a:p>
          <a:p>
            <a:pPr marL="914400" lvl="2" indent="0">
              <a:buNone/>
            </a:pPr>
            <a:endParaRPr lang="en-US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A Logical Approach</a:t>
            </a:r>
          </a:p>
          <a:p>
            <a:pPr marL="685800" lvl="1" indent="-228600"/>
            <a:r>
              <a:rPr lang="en-US" dirty="0"/>
              <a:t>Why did you tackle the problem this way?</a:t>
            </a:r>
          </a:p>
          <a:p>
            <a:pPr marL="685800" lvl="1" indent="-228600"/>
            <a:r>
              <a:rPr lang="en-US" dirty="0"/>
              <a:t>What</a:t>
            </a:r>
            <a:r>
              <a:rPr lang="en-US" baseline="0" dirty="0"/>
              <a:t> was your rationale for choosing your model?</a:t>
            </a:r>
          </a:p>
          <a:p>
            <a:pPr marL="685800" lvl="1" indent="-228600"/>
            <a:endParaRPr lang="en-US" baseline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Methodology</a:t>
            </a:r>
          </a:p>
          <a:p>
            <a:pPr marL="685800" lvl="1" indent="-228600"/>
            <a:r>
              <a:rPr lang="en-US" dirty="0"/>
              <a:t>If it</a:t>
            </a:r>
            <a:r>
              <a:rPr lang="en-US" baseline="0" dirty="0"/>
              <a:t> is standard, keep it brief</a:t>
            </a:r>
          </a:p>
          <a:p>
            <a:pPr marL="685800" lvl="1" indent="-228600"/>
            <a:r>
              <a:rPr lang="en-US" baseline="0" dirty="0"/>
              <a:t>If it is innovative, highlight the key points</a:t>
            </a:r>
          </a:p>
          <a:p>
            <a:pPr marL="685800" lvl="1" indent="-228600"/>
            <a:r>
              <a:rPr lang="en-US" baseline="0" dirty="0"/>
              <a:t>Flow diagrams are helpful if they are not cluttered – sometime less is more</a:t>
            </a:r>
          </a:p>
        </p:txBody>
      </p:sp>
    </p:spTree>
    <p:extLst>
      <p:ext uri="{BB962C8B-B14F-4D97-AF65-F5344CB8AC3E}">
        <p14:creationId xmlns:p14="http://schemas.microsoft.com/office/powerpoint/2010/main" val="25691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3C9-3D68-1F4D-8B90-3DBE62AA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find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7D3A9-4705-7C46-B885-B43EE8B1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 Presentation</a:t>
            </a:r>
            <a:r>
              <a:rPr lang="en-US" baseline="0" dirty="0"/>
              <a:t> of Results</a:t>
            </a:r>
          </a:p>
          <a:p>
            <a:pPr lvl="1"/>
            <a:r>
              <a:rPr lang="en-US" dirty="0"/>
              <a:t>Present only the key results (both positive and negative)</a:t>
            </a:r>
          </a:p>
          <a:p>
            <a:pPr lvl="1"/>
            <a:r>
              <a:rPr lang="en-US" dirty="0"/>
              <a:t>Present the data in a way that </a:t>
            </a:r>
            <a:r>
              <a:rPr lang="en-US" u="sng" dirty="0"/>
              <a:t>highlights</a:t>
            </a:r>
            <a:r>
              <a:rPr lang="en-US" dirty="0"/>
              <a:t> the key points</a:t>
            </a:r>
          </a:p>
          <a:p>
            <a:pPr lvl="1"/>
            <a:r>
              <a:rPr lang="en-US" dirty="0"/>
              <a:t>While abbreviations reduce clutter, ensure they are easy to understand</a:t>
            </a:r>
          </a:p>
          <a:p>
            <a:pPr marL="914400" lvl="2" indent="0">
              <a:buNone/>
            </a:pPr>
            <a:r>
              <a:rPr lang="en-US" dirty="0"/>
              <a:t>(The reader shouldn’t have to spend 10 minutes trying to interpret them)</a:t>
            </a:r>
          </a:p>
          <a:p>
            <a:pPr marL="914400" lvl="2" indent="0">
              <a:buNone/>
            </a:pPr>
            <a:endParaRPr lang="en-US" dirty="0"/>
          </a:p>
          <a:p>
            <a:pPr marL="228600" lvl="0" indent="-228600"/>
            <a:r>
              <a:rPr lang="en-US" dirty="0"/>
              <a:t>What do you conclude from your results …</a:t>
            </a:r>
          </a:p>
          <a:p>
            <a:pPr marL="457200" lvl="1" indent="0">
              <a:buNone/>
            </a:pPr>
            <a:r>
              <a:rPr lang="en-US" dirty="0"/>
              <a:t>… and then if room how this fits with other information</a:t>
            </a:r>
            <a:r>
              <a:rPr lang="en-US" baseline="0" dirty="0"/>
              <a:t> available</a:t>
            </a:r>
          </a:p>
          <a:p>
            <a:pPr marL="457200" lvl="1" indent="0">
              <a:buNone/>
            </a:pPr>
            <a:endParaRPr lang="en-US" baseline="0" dirty="0"/>
          </a:p>
          <a:p>
            <a:pPr marL="228600" lvl="0" indent="-228600"/>
            <a:r>
              <a:rPr lang="en-US" dirty="0"/>
              <a:t>Recommendations for Next Step …</a:t>
            </a:r>
          </a:p>
          <a:p>
            <a:pPr marL="457200" lvl="1" indent="0">
              <a:buNone/>
            </a:pPr>
            <a:r>
              <a:rPr lang="en-US" dirty="0"/>
              <a:t>…</a:t>
            </a:r>
            <a:r>
              <a:rPr lang="en-US" baseline="0" dirty="0"/>
              <a:t> either for yourself or others</a:t>
            </a:r>
          </a:p>
        </p:txBody>
      </p:sp>
    </p:spTree>
    <p:extLst>
      <p:ext uri="{BB962C8B-B14F-4D97-AF65-F5344CB8AC3E}">
        <p14:creationId xmlns:p14="http://schemas.microsoft.com/office/powerpoint/2010/main" val="107152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0F3-4FA7-BA4D-91C3-B8A35A7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and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CA3C-58FF-0742-884D-A0920BEA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Logical flow of information</a:t>
            </a:r>
          </a:p>
          <a:p>
            <a:r>
              <a:rPr lang="en-US" sz="3000" dirty="0"/>
              <a:t>All text readable from 1.5m</a:t>
            </a:r>
          </a:p>
          <a:p>
            <a:pPr marL="457200" lvl="1" indent="0">
              <a:buNone/>
            </a:pPr>
            <a:r>
              <a:rPr lang="en-US" sz="2600" dirty="0"/>
              <a:t>- Black on white gives best contrast</a:t>
            </a:r>
          </a:p>
          <a:p>
            <a:r>
              <a:rPr lang="en-US" sz="3000" dirty="0"/>
              <a:t>Diagrams, tables</a:t>
            </a:r>
            <a:r>
              <a:rPr lang="en-US" sz="3000" baseline="0" dirty="0"/>
              <a:t> and graphs </a:t>
            </a:r>
          </a:p>
          <a:p>
            <a:pPr marL="714375" lvl="1" indent="-268288">
              <a:buNone/>
            </a:pPr>
            <a:r>
              <a:rPr lang="en-US" sz="2600" baseline="0" dirty="0"/>
              <a:t>-  M</a:t>
            </a:r>
            <a:r>
              <a:rPr lang="en-US" sz="2600" dirty="0"/>
              <a:t>ust add value</a:t>
            </a:r>
          </a:p>
          <a:p>
            <a:pPr marL="714375" lvl="1" indent="-268288">
              <a:buFontTx/>
              <a:buChar char="-"/>
            </a:pPr>
            <a:r>
              <a:rPr lang="en-US" sz="2600" dirty="0"/>
              <a:t>W</a:t>
            </a:r>
            <a:r>
              <a:rPr lang="en-US" sz="2600" baseline="0" dirty="0"/>
              <a:t>ith relevant data only (leave rest for the full paper)</a:t>
            </a:r>
          </a:p>
          <a:p>
            <a:pPr marL="714375" lvl="1" indent="-268288">
              <a:buFontTx/>
              <a:buChar char="-"/>
            </a:pPr>
            <a:r>
              <a:rPr lang="en-US" sz="2600" baseline="0" dirty="0"/>
              <a:t>Should bring focus to key points</a:t>
            </a:r>
          </a:p>
          <a:p>
            <a:r>
              <a:rPr lang="en-US" sz="3000" baseline="0" dirty="0"/>
              <a:t>Be careful with </a:t>
            </a:r>
            <a:r>
              <a:rPr lang="en-US" sz="3000" baseline="0" dirty="0" err="1"/>
              <a:t>colour</a:t>
            </a:r>
            <a:endParaRPr lang="en-US" sz="3000" baseline="0" dirty="0"/>
          </a:p>
          <a:p>
            <a:pPr lvl="1">
              <a:buFontTx/>
              <a:buChar char="-"/>
            </a:pPr>
            <a:r>
              <a:rPr lang="en-US" sz="2600" dirty="0"/>
              <a:t>Don’t overuse bright </a:t>
            </a:r>
            <a:r>
              <a:rPr lang="en-US" sz="2600" dirty="0" err="1"/>
              <a:t>colours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sz="2600" baseline="0" dirty="0"/>
              <a:t>Check a grayscale copy for readability</a:t>
            </a:r>
          </a:p>
          <a:p>
            <a:pPr marL="228600" lvl="0" indent="-228600"/>
            <a:r>
              <a:rPr lang="en-US" sz="3000" baseline="0" dirty="0"/>
              <a:t>Don’t overcrowd</a:t>
            </a:r>
          </a:p>
          <a:p>
            <a:pPr marL="457200" lvl="1" indent="0">
              <a:buNone/>
            </a:pPr>
            <a:r>
              <a:rPr lang="en-US" sz="2600" dirty="0"/>
              <a:t>- Leave out the less important material if necessary</a:t>
            </a:r>
            <a:r>
              <a:rPr lang="en-US" sz="2600" baseline="0" dirty="0"/>
              <a:t> </a:t>
            </a:r>
          </a:p>
          <a:p>
            <a:pPr marL="228600" lvl="0" indent="-228600">
              <a:buFontTx/>
              <a:buChar char="-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3730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4C61-F06E-2044-B289-933838AF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Your</a:t>
            </a:r>
            <a:r>
              <a:rPr lang="en-US" baseline="0" dirty="0"/>
              <a:t> Poster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1DB9-D240-C042-A10C-17CA2E47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/>
            <a:r>
              <a:rPr lang="en-US" baseline="0" dirty="0"/>
              <a:t>Check that your poster meets all the criteria</a:t>
            </a:r>
          </a:p>
          <a:p>
            <a:pPr marL="228600" lvl="0" indent="-228600"/>
            <a:r>
              <a:rPr lang="en-US" dirty="0"/>
              <a:t>Ensure the poster is proofed for grammar and spelling</a:t>
            </a:r>
          </a:p>
          <a:p>
            <a:pPr marL="228600" lvl="0" indent="-228600"/>
            <a:r>
              <a:rPr lang="en-US" dirty="0"/>
              <a:t>Review your poster against the criteria mentioned here</a:t>
            </a:r>
          </a:p>
          <a:p>
            <a:pPr marL="228600" lvl="0" indent="-228600"/>
            <a:r>
              <a:rPr lang="en-US" baseline="0" dirty="0"/>
              <a:t>Have</a:t>
            </a:r>
            <a:r>
              <a:rPr lang="en-US" dirty="0"/>
              <a:t> a typical poster session attendee provide critical feedback</a:t>
            </a:r>
          </a:p>
          <a:p>
            <a:pPr marL="228600" lvl="0" indent="-228600"/>
            <a:r>
              <a:rPr lang="en-US" baseline="0" dirty="0"/>
              <a:t>Ensure you can be easily contacted for follow-up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AF023A6A-383A-4FBB-B358-B5E59F346E45}"/>
              </a:ext>
            </a:extLst>
          </p:cNvPr>
          <p:cNvSpPr/>
          <p:nvPr/>
        </p:nvSpPr>
        <p:spPr>
          <a:xfrm>
            <a:off x="7385538" y="4759569"/>
            <a:ext cx="4161693" cy="1733306"/>
          </a:xfrm>
          <a:prstGeom prst="borderCallout1">
            <a:avLst>
              <a:gd name="adj1" fmla="val 18750"/>
              <a:gd name="adj2" fmla="val -8333"/>
              <a:gd name="adj3" fmla="val -44921"/>
              <a:gd name="adj4" fmla="val -7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0" dirty="0"/>
              <a:t>Should we put a note in about first person (what the researcher uniquely did) vs third person (background) and past (for experiments) vs present tense (for the discussion)?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028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687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Science Communication</vt:lpstr>
      <vt:lpstr>Why Science Communication is Important</vt:lpstr>
      <vt:lpstr>Poster Opportunities</vt:lpstr>
      <vt:lpstr>Attributes of Attention-grabbing Posters</vt:lpstr>
      <vt:lpstr>Poster Content</vt:lpstr>
      <vt:lpstr>What did you aim to do?</vt:lpstr>
      <vt:lpstr>What did you find out?</vt:lpstr>
      <vt:lpstr>Layout and Presentation</vt:lpstr>
      <vt:lpstr>Review Your Poster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Communication</dc:title>
  <dc:creator>Allan Poynton</dc:creator>
  <cp:lastModifiedBy>michael depalo</cp:lastModifiedBy>
  <cp:revision>6</cp:revision>
  <dcterms:created xsi:type="dcterms:W3CDTF">2021-11-15T09:43:16Z</dcterms:created>
  <dcterms:modified xsi:type="dcterms:W3CDTF">2021-11-19T00:08:28Z</dcterms:modified>
</cp:coreProperties>
</file>